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3" r:id="rId4"/>
    <p:sldId id="294" r:id="rId5"/>
    <p:sldId id="296" r:id="rId6"/>
    <p:sldId id="295" r:id="rId7"/>
    <p:sldId id="297" r:id="rId8"/>
    <p:sldId id="298" r:id="rId9"/>
    <p:sldId id="299" r:id="rId10"/>
    <p:sldId id="300" r:id="rId11"/>
    <p:sldId id="292" r:id="rId12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Roboto Slab" pitchFamily="2" charset="0"/>
      <p:regular r:id="rId19"/>
    </p:embeddedFont>
    <p:embeddedFont>
      <p:font typeface="Nirmala UI Semilight" panose="020B0402040204020203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</p:embeddedFont>
    <p:embeddedFont>
      <p:font typeface="Roboto Bk" pitchFamily="2" charset="0"/>
      <p:regular r:id="rId28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9">
          <p15:clr>
            <a:srgbClr val="A4A3A4"/>
          </p15:clr>
        </p15:guide>
        <p15:guide id="2" orient="horz" pos="1270">
          <p15:clr>
            <a:srgbClr val="A4A3A4"/>
          </p15:clr>
        </p15:guide>
        <p15:guide id="3" orient="horz" pos="924">
          <p15:clr>
            <a:srgbClr val="A4A3A4"/>
          </p15:clr>
        </p15:guide>
        <p15:guide id="4" orient="horz" pos="234">
          <p15:clr>
            <a:srgbClr val="A4A3A4"/>
          </p15:clr>
        </p15:guide>
        <p15:guide id="5" orient="horz" pos="608">
          <p15:clr>
            <a:srgbClr val="A4A3A4"/>
          </p15:clr>
        </p15:guide>
        <p15:guide id="6" orient="horz" pos="1049">
          <p15:clr>
            <a:srgbClr val="A4A3A4"/>
          </p15:clr>
        </p15:guide>
        <p15:guide id="7" pos="1193">
          <p15:clr>
            <a:srgbClr val="A4A3A4"/>
          </p15:clr>
        </p15:guide>
        <p15:guide id="8" pos="5541">
          <p15:clr>
            <a:srgbClr val="A4A3A4"/>
          </p15:clr>
        </p15:guide>
        <p15:guide id="9" pos="146">
          <p15:clr>
            <a:srgbClr val="A4A3A4"/>
          </p15:clr>
        </p15:guide>
        <p15:guide id="10" pos="3237">
          <p15:clr>
            <a:srgbClr val="A4A3A4"/>
          </p15:clr>
        </p15:guide>
        <p15:guide id="11" pos="3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7"/>
    <a:srgbClr val="0C4DA2"/>
    <a:srgbClr val="0C4FA2"/>
    <a:srgbClr val="00AAE6"/>
    <a:srgbClr val="5D4F35"/>
    <a:srgbClr val="A82A2A"/>
    <a:srgbClr val="B40000"/>
    <a:srgbClr val="85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6635" autoAdjust="0"/>
    <p:restoredTop sz="98417" autoAdjust="0"/>
  </p:normalViewPr>
  <p:slideViewPr>
    <p:cSldViewPr snapToGrid="0" snapToObjects="1">
      <p:cViewPr varScale="1">
        <p:scale>
          <a:sx n="149" d="100"/>
          <a:sy n="149" d="100"/>
        </p:scale>
        <p:origin x="126" y="144"/>
      </p:cViewPr>
      <p:guideLst>
        <p:guide orient="horz" pos="3009"/>
        <p:guide orient="horz" pos="1270"/>
        <p:guide orient="horz" pos="924"/>
        <p:guide orient="horz" pos="234"/>
        <p:guide orient="horz" pos="608"/>
        <p:guide orient="horz" pos="1049"/>
        <p:guide pos="1193"/>
        <p:guide pos="5541"/>
        <p:guide pos="146"/>
        <p:guide pos="3237"/>
        <p:guide pos="35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F4D0-C14E-43DD-8A8F-92C8C981A6EA}" type="datetimeFigureOut">
              <a:rPr lang="hr-HR" smtClean="0"/>
              <a:t>19.6.2017.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908B0-3671-4990-A840-C91463925F95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70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FC22D5-D33C-42AC-B111-3CC5BEAD287F}" type="datetimeFigureOut">
              <a:rPr lang="el-GR"/>
              <a:pPr>
                <a:defRPr/>
              </a:pPr>
              <a:t>19/6/2017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EDEF43-D12D-4E4A-957D-9691B644A676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0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/>
              <a:t>Please, fill in the </a:t>
            </a:r>
            <a:r>
              <a:rPr lang="en-US" altLang="el-GR" b="1" dirty="0"/>
              <a:t>Title </a:t>
            </a:r>
            <a:r>
              <a:rPr lang="en-US" altLang="el-GR" dirty="0"/>
              <a:t>in one or two lines,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dirty="0"/>
              <a:t>as the </a:t>
            </a:r>
            <a:r>
              <a:rPr lang="en-US" altLang="el-GR" b="1" dirty="0"/>
              <a:t>place</a:t>
            </a:r>
            <a:r>
              <a:rPr lang="en-US" altLang="el-GR" dirty="0"/>
              <a:t> and </a:t>
            </a:r>
            <a:r>
              <a:rPr lang="en-US" altLang="el-GR" b="1" dirty="0"/>
              <a:t>date</a:t>
            </a:r>
            <a:r>
              <a:rPr lang="en-US" altLang="el-GR" dirty="0"/>
              <a:t> of the event.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166FC3-CB6C-41FD-9118-A2D521584BB7}" type="slidenum">
              <a:rPr lang="el-GR" altLang="el-GR" smtClean="0"/>
              <a:pPr/>
              <a:t>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831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A7DD06-A46E-46E6-B89A-4CCAE331AB2B}" type="slidenum">
              <a:rPr lang="el-GR" altLang="el-GR" smtClean="0"/>
              <a:pPr/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4629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5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l-GR" dirty="0"/>
              <a:t>Feel free to manage – design – arrange your content in one, two or more columns at the above two rectangular areas!</a:t>
            </a:r>
            <a:endParaRPr lang="el-GR" altLang="el-GR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AE1FD5-5142-4FCD-B66E-AE2544D286B9}" type="slidenum">
              <a:rPr lang="el-GR" altLang="el-GR" smtClean="0"/>
              <a:pPr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61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F04-C28B-4DC3-B32A-CCEC4E8AF31E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E3A0-9124-45EC-8BCE-2501CE48D60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066-B142-47F8-A210-1DF74A029FBA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304D-5272-43B6-A511-4BBD5A75E1EC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2EA7-AA4F-4619-9FDC-1D55660DB7E1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11FA-E27B-4473-9027-BA72DFC29B8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9DF2-23BF-40B9-A250-D7165DC2018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59199-1FA6-4364-858F-3ED373646533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D9981-CCDB-40A1-B487-353C61DC93D0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57E3-403A-40BC-9DE9-C47F87ECDE85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D27-6A87-47D4-B2B0-717416F281BD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7ABB-AEAA-4CFA-8537-75817E02BD8B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8965682-E811-444F-AB67-C9454BF66FF6}" type="slidenum">
              <a:rPr lang="en-US" altLang="el-GR"/>
              <a:pPr>
                <a:defRPr/>
              </a:pPr>
              <a:t>‹nr.›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rh.hr/custompages/static/HRV/files/BO-ECLI-VSRH-Ver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6"/>
          <p:cNvSpPr>
            <a:spLocks noChangeAspect="1" noChangeArrowheads="1" noTextEdit="1"/>
          </p:cNvSpPr>
          <p:nvPr/>
        </p:nvSpPr>
        <p:spPr bwMode="auto">
          <a:xfrm>
            <a:off x="619125" y="287338"/>
            <a:ext cx="10223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95663" y="1030288"/>
            <a:ext cx="6075362" cy="1316037"/>
            <a:chOff x="2862263" y="1029494"/>
            <a:chExt cx="6075362" cy="1316831"/>
          </a:xfrm>
        </p:grpSpPr>
        <p:sp>
          <p:nvSpPr>
            <p:cNvPr id="2057" name="Titel 1"/>
            <p:cNvSpPr>
              <a:spLocks/>
            </p:cNvSpPr>
            <p:nvPr/>
          </p:nvSpPr>
          <p:spPr bwMode="auto">
            <a:xfrm>
              <a:off x="2879725" y="1029494"/>
              <a:ext cx="6057900" cy="31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 sz="2400" b="1" noProof="1">
                  <a:solidFill>
                    <a:srgbClr val="006C87"/>
                  </a:solidFill>
                  <a:latin typeface="+mj-lt"/>
                  <a:ea typeface="Roboto Bk" pitchFamily="2" charset="0"/>
                  <a:cs typeface="Roboto" pitchFamily="2" charset="0"/>
                </a:rPr>
                <a:t>Implementation of ECLI in Croatia</a:t>
              </a:r>
            </a:p>
          </p:txBody>
        </p:sp>
        <p:sp>
          <p:nvSpPr>
            <p:cNvPr id="2058" name="Untertitel 2"/>
            <p:cNvSpPr>
              <a:spLocks/>
            </p:cNvSpPr>
            <p:nvPr/>
          </p:nvSpPr>
          <p:spPr bwMode="auto">
            <a:xfrm>
              <a:off x="2862263" y="2135584"/>
              <a:ext cx="4805362" cy="21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</a:pPr>
              <a:r>
                <a:rPr lang="hr-HR" altLang="el-GR" sz="1600" noProof="1">
                  <a:solidFill>
                    <a:srgbClr val="006C87"/>
                  </a:solidFill>
                  <a:latin typeface="+mn-lt"/>
                  <a:ea typeface="Roboto" pitchFamily="2" charset="0"/>
                  <a:cs typeface="Roboto" pitchFamily="2" charset="0"/>
                </a:rPr>
                <a:t>GREECE, ATHENS</a:t>
              </a:r>
              <a:r>
                <a:rPr lang="en-US" altLang="el-GR" sz="1600" noProof="1">
                  <a:solidFill>
                    <a:srgbClr val="006C87"/>
                  </a:solidFill>
                  <a:latin typeface="+mn-lt"/>
                  <a:ea typeface="Roboto" pitchFamily="2" charset="0"/>
                  <a:cs typeface="Roboto" pitchFamily="2" charset="0"/>
                </a:rPr>
                <a:t>  |  </a:t>
              </a:r>
              <a:r>
                <a:rPr lang="hr-HR" altLang="el-GR" sz="1600" noProof="1">
                  <a:solidFill>
                    <a:srgbClr val="006C87"/>
                  </a:solidFill>
                  <a:latin typeface="+mn-lt"/>
                  <a:ea typeface="Roboto" pitchFamily="2" charset="0"/>
                  <a:cs typeface="Roboto" pitchFamily="2" charset="0"/>
                </a:rPr>
                <a:t>June 8th, 2017</a:t>
              </a:r>
              <a:endParaRPr lang="en-US" altLang="el-GR" sz="16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endParaRPr>
            </a:p>
          </p:txBody>
        </p:sp>
      </p:grpSp>
      <p:pic>
        <p:nvPicPr>
          <p:cNvPr id="205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6002338" y="4291013"/>
            <a:ext cx="2794000" cy="520700"/>
            <a:chOff x="5924915" y="1445722"/>
            <a:chExt cx="3177237" cy="590169"/>
          </a:xfrm>
        </p:grpSpPr>
        <p:pic>
          <p:nvPicPr>
            <p:cNvPr id="3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itel 1"/>
            <p:cNvSpPr>
              <a:spLocks/>
            </p:cNvSpPr>
            <p:nvPr/>
          </p:nvSpPr>
          <p:spPr bwMode="auto">
            <a:xfrm>
              <a:off x="5924915" y="1636447"/>
              <a:ext cx="2204208" cy="39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This project is co-funded by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the European Union </a:t>
              </a:r>
              <a:endParaRPr lang="en-US" altLang="el-GR" sz="1100" noProof="1">
                <a:solidFill>
                  <a:srgbClr val="006C87"/>
                </a:solidFill>
                <a:latin typeface="+mj-lt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11" name="Titel 1"/>
          <p:cNvSpPr>
            <a:spLocks/>
          </p:cNvSpPr>
          <p:nvPr/>
        </p:nvSpPr>
        <p:spPr bwMode="auto">
          <a:xfrm>
            <a:off x="385763" y="4291013"/>
            <a:ext cx="45751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hr-HR" altLang="el-GR" sz="1200" noProof="1">
                <a:solidFill>
                  <a:srgbClr val="006C87"/>
                </a:solidFill>
                <a:latin typeface="Bookman Old Style" panose="02050604050505020204" pitchFamily="18" charset="0"/>
                <a:ea typeface="Roboto Bk" pitchFamily="2" charset="0"/>
                <a:cs typeface="Roboto" pitchFamily="2" charset="0"/>
              </a:rPr>
              <a:t>Anja Sršek Crnković, Ministry of Justice, Croatia</a:t>
            </a:r>
            <a:endParaRPr lang="en-US" altLang="el-GR" sz="1200" noProof="1">
              <a:solidFill>
                <a:srgbClr val="006C87"/>
              </a:solidFill>
              <a:latin typeface="Bookman Old Style" panose="02050604050505020204" pitchFamily="18" charset="0"/>
              <a:ea typeface="Roboto Bk" pitchFamily="2" charset="0"/>
              <a:cs typeface="Robo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4775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Croatian BO-ECLI project team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10</a:t>
            </a:fld>
            <a:endParaRPr lang="en-US" altLang="el-GR" sz="1400" dirty="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4688" y="1135181"/>
            <a:ext cx="671275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Legal experts</a:t>
            </a:r>
            <a:r>
              <a:rPr lang="hr-HR" altLang="el-GR" sz="1400" b="1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:</a:t>
            </a:r>
            <a:endParaRPr lang="en-US" altLang="el-GR" sz="1400" b="1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Melanija </a:t>
            </a:r>
            <a:r>
              <a:rPr lang="en-US" altLang="el-GR" sz="1400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Grgi</a:t>
            </a:r>
            <a:r>
              <a:rPr lang="hr-HR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ć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Judge of the County Court in </a:t>
            </a:r>
            <a:r>
              <a:rPr lang="en-US" altLang="el-GR" sz="1400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Velika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el-GR" sz="1400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Gorica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seconded to the Supreme Court 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Renata </a:t>
            </a:r>
            <a:r>
              <a:rPr lang="en-US" altLang="el-GR" sz="1400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Đaković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el-GR" sz="1400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Vranković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Judge of the Municipal Civil Court in Zagrebu seconded to the Supreme Court</a:t>
            </a:r>
            <a:endParaRPr lang="hr-HR" altLang="el-GR" sz="1400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</a:pPr>
            <a:endParaRPr lang="en-US" altLang="el-GR" sz="1400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en-US" altLang="el-GR" sz="1400" b="1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IT experts</a:t>
            </a:r>
            <a:r>
              <a:rPr lang="hr-HR" altLang="el-GR" sz="1400" b="1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:</a:t>
            </a:r>
            <a:endParaRPr lang="en-US" altLang="el-GR" sz="1400" b="1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Ksenija Kocijan, Head of Subsection for Development and Maintenance of the IT system (Supreme Court)</a:t>
            </a:r>
          </a:p>
          <a:p>
            <a:pPr algn="just" eaLnBrk="0" hangingPunct="0"/>
            <a:r>
              <a:rPr lang="hr-HR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-     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Tanja Magdić Ukalović, IT advisor (Ministry of Justice)</a:t>
            </a:r>
            <a:endParaRPr lang="hr-HR" altLang="el-GR" sz="1400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just" eaLnBrk="0" hangingPunct="0"/>
            <a:endParaRPr lang="en-US" altLang="el-GR" sz="1400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hr-HR" altLang="el-GR" sz="1400" b="1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National Project </a:t>
            </a:r>
            <a:r>
              <a:rPr lang="hr-HR" altLang="el-GR" sz="1400" b="1" dirty="0" err="1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coordinator</a:t>
            </a:r>
            <a:endParaRPr lang="en-US" altLang="el-GR" sz="1400" b="1" dirty="0">
              <a:solidFill>
                <a:srgbClr val="4C82AD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Tx/>
              <a:buChar char="-"/>
            </a:pP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Anja Sršek Crnković, Head of Department for</a:t>
            </a:r>
            <a:r>
              <a:rPr lang="hr-HR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altLang="el-GR" sz="1400" dirty="0">
                <a:solidFill>
                  <a:srgbClr val="4C82AD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Coordination of the European Affairs (Ministry of Justice)</a:t>
            </a:r>
          </a:p>
        </p:txBody>
      </p:sp>
    </p:spTree>
    <p:extLst>
      <p:ext uri="{BB962C8B-B14F-4D97-AF65-F5344CB8AC3E}">
        <p14:creationId xmlns:p14="http://schemas.microsoft.com/office/powerpoint/2010/main" val="966732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34925"/>
            <a:ext cx="9236076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>
            <a:spLocks/>
          </p:cNvSpPr>
          <p:nvPr/>
        </p:nvSpPr>
        <p:spPr bwMode="auto">
          <a:xfrm>
            <a:off x="4976813" y="1541463"/>
            <a:ext cx="24733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Thank you </a:t>
            </a:r>
            <a:b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</a:br>
            <a:r>
              <a:rPr lang="en-US" altLang="el-GR" sz="2400" b="1" dirty="0">
                <a:solidFill>
                  <a:srgbClr val="006C87"/>
                </a:solidFill>
                <a:latin typeface="Roboto Bk" pitchFamily="2" charset="0"/>
                <a:ea typeface="Roboto Bk" pitchFamily="2" charset="0"/>
                <a:cs typeface="Roboto Slab" pitchFamily="2" charset="0"/>
              </a:rPr>
              <a:t>for watching!</a:t>
            </a:r>
            <a:endParaRPr lang="en-US" altLang="el-GR" sz="2400" b="1" noProof="1">
              <a:solidFill>
                <a:srgbClr val="006C87"/>
              </a:solidFill>
              <a:latin typeface="Roboto Bk" pitchFamily="2" charset="0"/>
              <a:ea typeface="Roboto Bk" pitchFamily="2" charset="0"/>
              <a:cs typeface="Roboto Slab" pitchFamily="2" charset="0"/>
            </a:endParaRPr>
          </a:p>
        </p:txBody>
      </p:sp>
      <p:sp>
        <p:nvSpPr>
          <p:cNvPr id="15364" name="Titel 1"/>
          <p:cNvSpPr>
            <a:spLocks/>
          </p:cNvSpPr>
          <p:nvPr/>
        </p:nvSpPr>
        <p:spPr bwMode="auto">
          <a:xfrm>
            <a:off x="385763" y="2720975"/>
            <a:ext cx="367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200" b="1" noProof="1">
                <a:latin typeface="+mn-lt"/>
                <a:ea typeface="Roboto" pitchFamily="2" charset="0"/>
                <a:cs typeface="Roboto Slab" pitchFamily="2" charset="0"/>
              </a:rPr>
              <a:t>BO-ECLI</a:t>
            </a:r>
          </a:p>
          <a:p>
            <a:pPr algn="l"/>
            <a:r>
              <a:rPr lang="en-US" altLang="el-GR" sz="1200" noProof="1">
                <a:latin typeface="+mn-lt"/>
                <a:ea typeface="Roboto" pitchFamily="2" charset="0"/>
                <a:cs typeface="Roboto Slab" pitchFamily="2" charset="0"/>
              </a:rPr>
              <a:t>www.bo-ecli.eu  |  info@bo-ecli.eu</a:t>
            </a:r>
          </a:p>
        </p:txBody>
      </p:sp>
      <p:pic>
        <p:nvPicPr>
          <p:cNvPr id="15365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965200"/>
            <a:ext cx="25669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6002338" y="4291013"/>
            <a:ext cx="2794000" cy="520700"/>
            <a:chOff x="5924915" y="1445722"/>
            <a:chExt cx="3177237" cy="590169"/>
          </a:xfrm>
        </p:grpSpPr>
        <p:pic>
          <p:nvPicPr>
            <p:cNvPr id="15367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0332" y="1445722"/>
              <a:ext cx="831820" cy="5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itel 1"/>
            <p:cNvSpPr>
              <a:spLocks/>
            </p:cNvSpPr>
            <p:nvPr/>
          </p:nvSpPr>
          <p:spPr bwMode="auto">
            <a:xfrm>
              <a:off x="5924915" y="1636447"/>
              <a:ext cx="2204208" cy="39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This project is co-funded by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l-GR" sz="1100" dirty="0">
                  <a:solidFill>
                    <a:srgbClr val="006C87"/>
                  </a:solidFill>
                  <a:latin typeface="+mj-lt"/>
                  <a:ea typeface="Roboto" pitchFamily="2" charset="0"/>
                  <a:cs typeface="Roboto" pitchFamily="2" charset="0"/>
                </a:rPr>
                <a:t>the European Union </a:t>
              </a:r>
              <a:endParaRPr lang="en-US" altLang="el-GR" sz="1100" noProof="1">
                <a:solidFill>
                  <a:srgbClr val="006C87"/>
                </a:solidFill>
                <a:latin typeface="+mj-lt"/>
                <a:ea typeface="Roboto" pitchFamily="2" charset="0"/>
                <a:cs typeface="Roboto" pitchFamily="2" charset="0"/>
              </a:endParaRPr>
            </a:p>
          </p:txBody>
        </p:sp>
      </p:grpSp>
      <p:sp>
        <p:nvSpPr>
          <p:cNvPr id="9" name="Rechthoek 8"/>
          <p:cNvSpPr/>
          <p:nvPr/>
        </p:nvSpPr>
        <p:spPr>
          <a:xfrm>
            <a:off x="126609" y="478963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000000"/>
                </a:solidFill>
              </a:rPr>
              <a:t>This presentation has been produced with the financial support of the Justice </a:t>
            </a:r>
            <a:r>
              <a:rPr lang="en-US" sz="500" dirty="0" err="1">
                <a:solidFill>
                  <a:srgbClr val="000000"/>
                </a:solidFill>
              </a:rPr>
              <a:t>Programme</a:t>
            </a:r>
            <a:r>
              <a:rPr lang="en-US" sz="500" dirty="0">
                <a:solidFill>
                  <a:srgbClr val="000000"/>
                </a:solidFill>
              </a:rPr>
              <a:t> of the European Union. The contents of this publication are the sole responsibility of the partners of the BO-ECLI project and can in no way be taken to reflect the views of the European Commission.</a:t>
            </a:r>
            <a:endParaRPr lang="nl-NL" sz="500" dirty="0">
              <a:solidFill>
                <a:srgbClr val="000000"/>
              </a:solidFill>
            </a:endParaRPr>
          </a:p>
        </p:txBody>
      </p:sp>
      <p:sp>
        <p:nvSpPr>
          <p:cNvPr id="12" name="Titel 1"/>
          <p:cNvSpPr>
            <a:spLocks/>
          </p:cNvSpPr>
          <p:nvPr/>
        </p:nvSpPr>
        <p:spPr bwMode="auto">
          <a:xfrm>
            <a:off x="385763" y="3170326"/>
            <a:ext cx="3670300" cy="9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1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Contacts:</a:t>
            </a:r>
          </a:p>
          <a:p>
            <a:pPr algn="l">
              <a:lnSpc>
                <a:spcPct val="85000"/>
              </a:lnSpc>
            </a:pPr>
            <a:r>
              <a:rPr lang="en-US" altLang="el-GR" sz="14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Ministry of Justice</a:t>
            </a:r>
          </a:p>
          <a:p>
            <a:pPr algn="l">
              <a:lnSpc>
                <a:spcPct val="85000"/>
              </a:lnSpc>
            </a:pPr>
            <a:r>
              <a:rPr lang="en-US" altLang="el-GR" sz="14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https://pravosudje.gov.hr/</a:t>
            </a:r>
          </a:p>
          <a:p>
            <a:pPr algn="l">
              <a:lnSpc>
                <a:spcPct val="85000"/>
              </a:lnSpc>
            </a:pPr>
            <a:r>
              <a:rPr lang="en-US" altLang="el-GR" sz="14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Supreme Court</a:t>
            </a:r>
          </a:p>
          <a:p>
            <a:pPr algn="l">
              <a:lnSpc>
                <a:spcPct val="85000"/>
              </a:lnSpc>
            </a:pPr>
            <a:r>
              <a:rPr lang="en-US" altLang="el-GR" sz="1400" dirty="0">
                <a:latin typeface="Arial" panose="020B0604020202020204" pitchFamily="34" charset="0"/>
                <a:ea typeface="Roboto Bk" pitchFamily="2" charset="0"/>
                <a:cs typeface="Arial" panose="020B0604020202020204" pitchFamily="34" charset="0"/>
              </a:rPr>
              <a:t>http://www.vsrh.hr/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4775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Activities within the BO-ECLI proj</a:t>
            </a:r>
            <a:r>
              <a:rPr lang="hr-HR" altLang="el-GR" sz="2000" b="1" noProof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ect</a:t>
            </a:r>
            <a:endParaRPr lang="en-US" altLang="el-GR" sz="2000" b="1" noProof="1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1944686" y="1269405"/>
            <a:ext cx="6712751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Workstream 0 (SC)</a:t>
            </a:r>
            <a:endParaRPr lang="hr-HR" altLang="el-GR" sz="1600" b="1" dirty="0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Policy on </a:t>
            </a:r>
            <a:r>
              <a:rPr lang="hr-HR" altLang="el-GR" sz="1600" b="1" dirty="0" err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case</a:t>
            </a:r>
            <a:r>
              <a:rPr lang="hr-HR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</a:t>
            </a:r>
            <a:r>
              <a:rPr lang="hr-HR" altLang="el-GR" sz="1600" b="1" dirty="0" err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law</a:t>
            </a:r>
            <a:r>
              <a:rPr lang="hr-HR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</a:t>
            </a: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publication (observer)</a:t>
            </a:r>
            <a:endParaRPr lang="hr-HR" altLang="el-GR" sz="1600" b="1" dirty="0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endParaRPr lang="en-US" altLang="el-GR" sz="1600" b="1" dirty="0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Workstream 1 – implementation of ECLI (MoJ, SC)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Business Analysis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hr-HR" altLang="el-GR" sz="1600" b="1" dirty="0" err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Development</a:t>
            </a:r>
            <a:r>
              <a:rPr lang="hr-HR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</a:t>
            </a: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ECLI in national database 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Connecting to ESE-EEJP</a:t>
            </a:r>
            <a:endParaRPr lang="hr-HR" altLang="el-GR" sz="1600" b="1" dirty="0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endParaRPr lang="en-US" altLang="el-GR" sz="1600" b="1" dirty="0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  <a:p>
            <a:pPr marL="171450" indent="-171450" algn="l" eaLnBrk="0" hangingPunct="0">
              <a:buFont typeface="Wingdings" pitchFamily="2" charset="2"/>
              <a:buChar char="q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Workstream 4 – promotion (SC)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Writing the article on ECLI and </a:t>
            </a:r>
            <a:r>
              <a:rPr lang="hr-HR" altLang="el-GR" sz="1600" b="1" dirty="0" err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its</a:t>
            </a:r>
            <a:r>
              <a:rPr lang="hr-HR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</a:t>
            </a:r>
            <a:r>
              <a:rPr lang="hr-HR" altLang="el-GR" sz="1600" b="1" dirty="0" err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publication</a:t>
            </a: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on the website of the SC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Organization of workshop for the representatives of courts</a:t>
            </a:r>
          </a:p>
          <a:p>
            <a:pPr marL="628650" lvl="1" indent="-17145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Dissemination of the presentations about the ECLI among legal practitioners 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127866" y="1906588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2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63184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Workstream 0 - Policy on publication of case law</a:t>
            </a:r>
            <a:r>
              <a:rPr lang="hr-HR" altLang="el-GR" sz="2000" b="1" noProof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 </a:t>
            </a:r>
            <a:endParaRPr lang="en-US" altLang="el-GR" sz="2000" b="1" noProof="1">
              <a:solidFill>
                <a:srgbClr val="4C82AD"/>
              </a:solidFill>
              <a:latin typeface="+mj-lt"/>
              <a:ea typeface="Roboto" pitchFamily="2" charset="0"/>
              <a:cs typeface="Roboto" pitchFamily="2" charset="0"/>
            </a:endParaRP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127866" y="1803440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3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1944688" y="965201"/>
            <a:ext cx="6712749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Review of guidelines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	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Criteria for introducing the published decisions of national courts in case law database of the e-Justice Portal should be clearly defined (</a:t>
            </a:r>
            <a:r>
              <a:rPr lang="en-US" altLang="el-GR" sz="1400" b="1" i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suggestion: the selection should refer to the decisions related to the application of the EU legislation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)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;</a:t>
            </a:r>
          </a:p>
          <a:p>
            <a:pPr marL="171450" indent="-171450" algn="just" eaLnBrk="0" hangingPunct="0">
              <a:buFont typeface="Wingdings" pitchFamily="2" charset="2"/>
              <a:buChar char="q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Metadata attached to the decisions linked to ECLI ESE should be translated to at least two other languages of the Member States beside the language of origin (like in Netherlands) - especially if they relate to EU law, human rights, trade law or intellectual property;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hyperlinks to legislation or other case law mentioned in the decisions should be mandatory whether in the full text of the decision or in adjoined metadata; 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171450" indent="-171450" algn="just" eaLnBrk="0" hangingPunct="0">
              <a:buFont typeface="Wingdings" pitchFamily="2" charset="2"/>
              <a:buChar char="q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Enhance the idea of the summaries of the decisions, accompanied to the whole decisions (like in Finland);</a:t>
            </a:r>
          </a:p>
        </p:txBody>
      </p:sp>
    </p:spTree>
    <p:extLst>
      <p:ext uri="{BB962C8B-B14F-4D97-AF65-F5344CB8AC3E}">
        <p14:creationId xmlns:p14="http://schemas.microsoft.com/office/powerpoint/2010/main" val="601972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54436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Workstream 1 – Implementation of ECLI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4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1944685" y="1175845"/>
            <a:ext cx="671275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All steps done: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Business Analysis made by IT expert of the SC – November 2015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Public procurement procedure- beginning of 2016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Designation of subcontractor and signing the Agreement with the MoJ- beginning of February 2016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     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Work done by the subcontractor:</a:t>
            </a:r>
          </a:p>
          <a:p>
            <a:pPr marL="914400" lvl="1" indent="-457200" algn="l" eaLnBrk="0" hangingPunct="0">
              <a:buFont typeface="+mj-lt"/>
              <a:buAutoNum type="alphaLcParenR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Initial report – made in February 2016</a:t>
            </a:r>
          </a:p>
          <a:p>
            <a:pPr marL="914400" lvl="1" indent="-457200" algn="l" eaLnBrk="0" hangingPunct="0">
              <a:buFont typeface="+mj-lt"/>
              <a:buAutoNum type="alphaLcParenR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Court decisions with the assigned ECLI and available on the EEJP - Initial indexation available for the production</a:t>
            </a:r>
          </a:p>
          <a:p>
            <a:pPr marL="914400" lvl="1" indent="-457200" algn="l" eaLnBrk="0" hangingPunct="0">
              <a:buFont typeface="+mj-lt"/>
              <a:buAutoNum type="alphaLcParenR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Upgrade of Internet Export module for data exchange with EEJP</a:t>
            </a:r>
          </a:p>
          <a:p>
            <a:pPr marL="914400" lvl="1" indent="-457200" algn="l" eaLnBrk="0" hangingPunct="0">
              <a:buFont typeface="+mj-lt"/>
              <a:buAutoNum type="alphaLcParenR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Upgrade of Case Law Portal</a:t>
            </a:r>
          </a:p>
          <a:p>
            <a:pPr marL="914400" lvl="1" indent="-457200" algn="l" eaLnBrk="0" hangingPunct="0">
              <a:buFont typeface="+mj-lt"/>
              <a:buAutoNum type="alphaLcParenR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Testing of the national system with the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561185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61590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j-lt"/>
                <a:ea typeface="Roboto" pitchFamily="2" charset="0"/>
                <a:cs typeface="Roboto" pitchFamily="2" charset="0"/>
              </a:rPr>
              <a:t>Interconnection with the EEJP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5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4686" y="1269405"/>
            <a:ext cx="671275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Decision on the policy criteria for the assignment of ECLI to court decisions published on the official website of the SC - December 2016 </a:t>
            </a:r>
            <a:endParaRPr lang="hr-HR" altLang="el-GR" sz="16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6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Goal achieved:</a:t>
            </a:r>
            <a:endParaRPr lang="hr-HR" altLang="el-GR" sz="16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6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Interconnection with the EEJP – January 2017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Court decisions of four high courts with the assigned ECLI and available on the EEJP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155.852 decisions initially indexed and available on production (Supreme Court, High Commercial, High Administrative, Administrative Courts and High Misdemeanor</a:t>
            </a:r>
            <a:r>
              <a:rPr lang="hr-HR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Court</a:t>
            </a:r>
            <a:r>
              <a:rPr lang="en-US" altLang="el-GR" sz="16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) 	</a:t>
            </a:r>
          </a:p>
        </p:txBody>
      </p:sp>
    </p:spTree>
    <p:extLst>
      <p:ext uri="{BB962C8B-B14F-4D97-AF65-F5344CB8AC3E}">
        <p14:creationId xmlns:p14="http://schemas.microsoft.com/office/powerpoint/2010/main" val="705499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4775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Technical issues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6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4686" y="1269405"/>
            <a:ext cx="671275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Minor technical problems appeared </a:t>
            </a:r>
            <a:r>
              <a:rPr lang="en-US" altLang="el-GR" sz="1400" b="1" u="sng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during testing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, which were solved in a short period of time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full-text search within the text of the decisions was not possible for some time, but search was functional on all elements of the metadata, including the abstract;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problem with the full-text indexation;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published sitemaps suffered from the problem of the mismatch between year of the decision in the ECLI and the date of the decision in the metadata;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non-whitelisted IPs of the EC (HTTP Forbidden, CAPTCHA being asked)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;</a:t>
            </a: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16338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4775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ECLI format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7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8261" y="1269405"/>
            <a:ext cx="67127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d</a:t>
            </a:r>
            <a:r>
              <a:rPr lang="en-US" altLang="el-GR" sz="1400" b="1" dirty="0" err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ecision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of the Supreme Court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Rev-2405/2011- 2 – date - 2.2.2016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;</a:t>
            </a: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2120899" y="2025941"/>
            <a:ext cx="67040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r-HR" altLang="el-GR" sz="2000" b="1" u="sng" dirty="0">
                <a:solidFill>
                  <a:srgbClr val="826073"/>
                </a:solidFill>
                <a:latin typeface="+mn-lt"/>
                <a:ea typeface="Roboto" pitchFamily="2" charset="0"/>
                <a:cs typeface="Roboto" pitchFamily="2" charset="0"/>
              </a:rPr>
              <a:t>ECLI</a:t>
            </a:r>
            <a:r>
              <a:rPr lang="hr-HR" altLang="el-GR" sz="20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hr-HR" altLang="el-GR" sz="2000" b="1" u="sng" dirty="0">
                <a:solidFill>
                  <a:srgbClr val="A76E84"/>
                </a:solidFill>
                <a:latin typeface="+mn-lt"/>
                <a:ea typeface="Roboto" pitchFamily="2" charset="0"/>
                <a:cs typeface="Roboto" pitchFamily="2" charset="0"/>
              </a:rPr>
              <a:t>HR</a:t>
            </a:r>
            <a:r>
              <a:rPr lang="hr-HR" altLang="el-GR" sz="20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hr-HR" altLang="el-GR" sz="2000" b="1" u="sng" dirty="0">
                <a:solidFill>
                  <a:srgbClr val="AB855A"/>
                </a:solidFill>
                <a:latin typeface="+mn-lt"/>
                <a:ea typeface="Roboto" pitchFamily="2" charset="0"/>
                <a:cs typeface="Roboto" pitchFamily="2" charset="0"/>
              </a:rPr>
              <a:t>VSRH</a:t>
            </a:r>
            <a:r>
              <a:rPr lang="hr-HR" altLang="el-GR" sz="20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hr-HR" altLang="el-GR" sz="2000" b="1" u="sng" dirty="0">
                <a:solidFill>
                  <a:srgbClr val="CDB04E"/>
                </a:solidFill>
                <a:latin typeface="+mn-lt"/>
                <a:ea typeface="Roboto" pitchFamily="2" charset="0"/>
                <a:cs typeface="Roboto" pitchFamily="2" charset="0"/>
              </a:rPr>
              <a:t>2016</a:t>
            </a:r>
            <a:r>
              <a:rPr lang="hr-HR" altLang="el-GR" sz="20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:</a:t>
            </a:r>
            <a:r>
              <a:rPr lang="hr-HR" altLang="el-GR" sz="2000" b="1" u="sng" dirty="0">
                <a:solidFill>
                  <a:srgbClr val="E2A13D"/>
                </a:solidFill>
                <a:latin typeface="+mn-lt"/>
                <a:ea typeface="Roboto" pitchFamily="2" charset="0"/>
                <a:cs typeface="Roboto" pitchFamily="2" charset="0"/>
              </a:rPr>
              <a:t>2365</a:t>
            </a:r>
          </a:p>
          <a:p>
            <a:pPr algn="l">
              <a:defRPr/>
            </a:pPr>
            <a:endParaRPr lang="hr-HR" altLang="el-GR" sz="28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2535899" y="2646363"/>
            <a:ext cx="962025" cy="27699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200" b="1" dirty="0">
                <a:solidFill>
                  <a:srgbClr val="826073"/>
                </a:solidFill>
                <a:latin typeface="+mn-lt"/>
              </a:rPr>
              <a:t>ECLI code 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3375825" y="2640013"/>
            <a:ext cx="1309687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A76E84"/>
                </a:solidFill>
                <a:latin typeface="+mn-lt"/>
              </a:rPr>
              <a:t>Country code</a:t>
            </a:r>
          </a:p>
          <a:p>
            <a:pPr algn="ctr">
              <a:defRPr/>
            </a:pPr>
            <a:r>
              <a:rPr lang="en-GB" sz="1200" b="1" dirty="0">
                <a:solidFill>
                  <a:srgbClr val="4C82AD"/>
                </a:solidFill>
                <a:latin typeface="+mn-lt"/>
              </a:rPr>
              <a:t>(</a:t>
            </a:r>
            <a:r>
              <a:rPr lang="hr-HR" sz="1200" b="1" dirty="0">
                <a:solidFill>
                  <a:srgbClr val="4C82AD"/>
                </a:solidFill>
                <a:latin typeface="+mn-lt"/>
              </a:rPr>
              <a:t>Croatia</a:t>
            </a:r>
            <a:r>
              <a:rPr lang="en-GB" sz="1200" b="1" dirty="0">
                <a:solidFill>
                  <a:srgbClr val="4C82AD"/>
                </a:solidFill>
                <a:latin typeface="+mn-lt"/>
              </a:rPr>
              <a:t>)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4712500" y="2640013"/>
            <a:ext cx="1184275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AB855A"/>
                </a:solidFill>
                <a:latin typeface="+mn-lt"/>
              </a:rPr>
              <a:t>Court code </a:t>
            </a:r>
            <a:r>
              <a:rPr lang="en-GB" sz="1200" b="1" dirty="0">
                <a:solidFill>
                  <a:srgbClr val="4C82AD"/>
                </a:solidFill>
                <a:latin typeface="+mn-lt"/>
              </a:rPr>
              <a:t>(Vrhovni sud RH)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5896775" y="2638425"/>
            <a:ext cx="1093787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CDB04E"/>
                </a:solidFill>
                <a:latin typeface="+mn-lt"/>
              </a:rPr>
              <a:t>Year of decision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7320762" y="2638425"/>
            <a:ext cx="1093788" cy="10156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E2A13D"/>
                </a:solidFill>
                <a:latin typeface="+mn-lt"/>
              </a:rPr>
              <a:t>ECLI number referred to specific case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9" t="63455" r="47890" b="238"/>
          <a:stretch>
            <a:fillRect/>
          </a:stretch>
        </p:blipFill>
        <p:spPr bwMode="auto">
          <a:xfrm>
            <a:off x="2461425" y="3071020"/>
            <a:ext cx="862012" cy="18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69151" r="35695" b="237"/>
          <a:stretch>
            <a:fillRect/>
          </a:stretch>
        </p:blipFill>
        <p:spPr bwMode="auto">
          <a:xfrm>
            <a:off x="3572675" y="3440113"/>
            <a:ext cx="9144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8" t="69685" r="27095" b="237"/>
          <a:stretch>
            <a:fillRect/>
          </a:stretch>
        </p:blipFill>
        <p:spPr bwMode="auto">
          <a:xfrm>
            <a:off x="4771237" y="3440113"/>
            <a:ext cx="99536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096800" y="3071020"/>
            <a:ext cx="1223962" cy="1848644"/>
            <a:chOff x="6015161" y="2793414"/>
            <a:chExt cx="1224116" cy="2154493"/>
          </a:xfrm>
        </p:grpSpPr>
        <p:pic>
          <p:nvPicPr>
            <p:cNvPr id="18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9" t="69356" r="15730" b="240"/>
            <a:stretch>
              <a:fillRect/>
            </a:stretch>
          </p:blipFill>
          <p:spPr bwMode="auto">
            <a:xfrm>
              <a:off x="6015161" y="2793414"/>
              <a:ext cx="1224116" cy="182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9" t="91280" r="15730" b="240"/>
            <a:stretch>
              <a:fillRect/>
            </a:stretch>
          </p:blipFill>
          <p:spPr bwMode="auto">
            <a:xfrm>
              <a:off x="6015161" y="4439199"/>
              <a:ext cx="1224116" cy="50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1" t="70259" r="2679" b="5251"/>
          <a:stretch>
            <a:fillRect/>
          </a:stretch>
        </p:blipFill>
        <p:spPr bwMode="auto">
          <a:xfrm>
            <a:off x="7363625" y="3808414"/>
            <a:ext cx="12938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940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51007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Final decision on the assignment of</a:t>
            </a:r>
            <a:r>
              <a:rPr lang="hr-HR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</a:t>
            </a: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ECLI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8</a:t>
            </a:fld>
            <a:endParaRPr lang="en-US" altLang="el-GR" sz="140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4686" y="1269405"/>
            <a:ext cx="671275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ECLI number has been assigned to the court decisions according to the following criteria: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decision is public (published on the Case Law Portal);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decisions have been brought by the Supreme Court, High Commercial Court, High Misdemeanor court and High Administrative Court of the </a:t>
            </a:r>
            <a:r>
              <a:rPr lang="en-US" altLang="el-GR" sz="1400" b="1" dirty="0" err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RoC</a:t>
            </a: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competent court has ECLI assigned 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type of the decision has ECLI </a:t>
            </a:r>
            <a:r>
              <a:rPr lang="hr-HR" altLang="el-GR" sz="1400" b="1" dirty="0" err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assigned</a:t>
            </a: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decisions are not defined as type of decisions related to the court administration or as type of decisions related to right for trial within 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„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the reasonable time”</a:t>
            </a: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/>
            <a:endParaRPr lang="en-US" altLang="el-GR" b="1" dirty="0">
              <a:solidFill>
                <a:srgbClr val="4C82AD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algn="l" eaLnBrk="0" hangingPunct="0"/>
            <a:r>
              <a:rPr lang="hr-HR" altLang="el-GR" b="1" dirty="0">
                <a:solidFill>
                  <a:srgbClr val="4C82AD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   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Currently publicly 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are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available 182 425 of 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Croatian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court decisions </a:t>
            </a:r>
          </a:p>
          <a:p>
            <a:pPr algn="l" eaLnBrk="0" hangingPunct="0"/>
            <a:r>
              <a:rPr lang="en-US" altLang="el-GR" sz="1400" b="1" i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     link: https://sudskapraksa.csp.vsrh.hr/home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8658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898650" y="357188"/>
            <a:ext cx="46038" cy="608012"/>
          </a:xfrm>
          <a:prstGeom prst="rect">
            <a:avLst/>
          </a:prstGeom>
          <a:solidFill>
            <a:srgbClr val="4C82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altLang="el-GR"/>
          </a:p>
        </p:txBody>
      </p:sp>
      <p:sp>
        <p:nvSpPr>
          <p:cNvPr id="3082" name="Titel 1"/>
          <p:cNvSpPr>
            <a:spLocks/>
          </p:cNvSpPr>
          <p:nvPr/>
        </p:nvSpPr>
        <p:spPr bwMode="auto">
          <a:xfrm>
            <a:off x="2120899" y="579511"/>
            <a:ext cx="47752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altLang="el-GR" sz="2000" b="1" noProof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Workstream 4 – Promotion</a:t>
            </a:r>
          </a:p>
        </p:txBody>
      </p:sp>
      <p:sp>
        <p:nvSpPr>
          <p:cNvPr id="3079" name="Titel 1"/>
          <p:cNvSpPr>
            <a:spLocks/>
          </p:cNvSpPr>
          <p:nvPr/>
        </p:nvSpPr>
        <p:spPr bwMode="auto">
          <a:xfrm>
            <a:off x="231775" y="2016125"/>
            <a:ext cx="1581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altLang="el-GR" sz="1400" noProof="1">
                <a:solidFill>
                  <a:srgbClr val="006C87"/>
                </a:solidFill>
                <a:latin typeface="+mn-lt"/>
                <a:ea typeface="Roboto Bk" pitchFamily="2" charset="0"/>
                <a:cs typeface="Roboto" pitchFamily="2" charset="0"/>
              </a:rPr>
              <a:t>Implementation of ECLI in Croatia</a:t>
            </a:r>
          </a:p>
        </p:txBody>
      </p:sp>
      <p:sp>
        <p:nvSpPr>
          <p:cNvPr id="3080" name="Untertitel 2"/>
          <p:cNvSpPr>
            <a:spLocks/>
          </p:cNvSpPr>
          <p:nvPr/>
        </p:nvSpPr>
        <p:spPr bwMode="auto">
          <a:xfrm>
            <a:off x="231775" y="2808288"/>
            <a:ext cx="1463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ct val="20000"/>
              </a:spcBef>
            </a:pPr>
            <a:r>
              <a:rPr lang="hr-HR" altLang="el-GR" sz="1200" noProof="1">
                <a:solidFill>
                  <a:srgbClr val="006C87"/>
                </a:solidFill>
                <a:latin typeface="+mn-lt"/>
                <a:ea typeface="Roboto" pitchFamily="2" charset="0"/>
                <a:cs typeface="Roboto" pitchFamily="2" charset="0"/>
              </a:rPr>
              <a:t>GREECE, ATHENS</a:t>
            </a:r>
            <a:endParaRPr lang="en-US" altLang="el-GR" sz="1200" noProof="1">
              <a:solidFill>
                <a:srgbClr val="006C87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>
              <a:spcBef>
                <a:spcPct val="20000"/>
              </a:spcBef>
            </a:pPr>
            <a:r>
              <a:rPr lang="hr-HR" altLang="el-GR" sz="1400" noProof="1">
                <a:solidFill>
                  <a:srgbClr val="006C87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June 8th, 2017</a:t>
            </a:r>
            <a:endParaRPr lang="en-US" altLang="el-GR" sz="1400" noProof="1">
              <a:solidFill>
                <a:srgbClr val="006C87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3081" name="Slide Number Placeholder 3"/>
          <p:cNvSpPr txBox="1">
            <a:spLocks/>
          </p:cNvSpPr>
          <p:nvPr/>
        </p:nvSpPr>
        <p:spPr bwMode="auto">
          <a:xfrm>
            <a:off x="134938" y="4562475"/>
            <a:ext cx="669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91E3B621-728A-4EF6-A831-FF8C3F990166}" type="slidenum">
              <a:rPr lang="en-US" altLang="el-GR" sz="1400">
                <a:latin typeface="Roboto Bk" pitchFamily="2" charset="0"/>
                <a:ea typeface="Roboto Bk" pitchFamily="2" charset="0"/>
                <a:cs typeface="Roboto Bk" pitchFamily="2" charset="0"/>
              </a:rPr>
              <a:pPr algn="l"/>
              <a:t>9</a:t>
            </a:fld>
            <a:endParaRPr lang="en-US" altLang="el-GR" sz="1400" dirty="0">
              <a:latin typeface="Roboto Bk" pitchFamily="2" charset="0"/>
              <a:ea typeface="Roboto Bk" pitchFamily="2" charset="0"/>
              <a:cs typeface="Roboto Bk" pitchFamily="2" charset="0"/>
            </a:endParaRPr>
          </a:p>
        </p:txBody>
      </p:sp>
      <p:sp>
        <p:nvSpPr>
          <p:cNvPr id="7" name="Titel 1"/>
          <p:cNvSpPr>
            <a:spLocks/>
          </p:cNvSpPr>
          <p:nvPr/>
        </p:nvSpPr>
        <p:spPr bwMode="auto">
          <a:xfrm>
            <a:off x="1944688" y="1269405"/>
            <a:ext cx="671275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Introductory article on the ECLI – made in October 2015 and published on the website of the Supreme Court</a:t>
            </a:r>
          </a:p>
          <a:p>
            <a:pPr algn="l" eaLnBrk="0" hangingPunct="0"/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link: 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  <a:hlinkClick r:id="rId3"/>
              </a:rPr>
              <a:t>http://www.vsrh.hr/custompages/static/HRV/files/BO-ECLI-VSRH-Ver5.pdf</a:t>
            </a:r>
            <a:r>
              <a:rPr lang="hr-HR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</a:t>
            </a:r>
            <a:endParaRPr lang="en-US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>
              <a:spcBef>
                <a:spcPts val="600"/>
              </a:spcBef>
            </a:pPr>
            <a:endParaRPr lang="hr-HR" altLang="el-GR" sz="1400" b="1" dirty="0">
              <a:solidFill>
                <a:srgbClr val="4C82AD"/>
              </a:solidFill>
              <a:latin typeface="+mn-lt"/>
              <a:ea typeface="Roboto" pitchFamily="2" charset="0"/>
              <a:cs typeface="Roboto" pitchFamily="2" charset="0"/>
            </a:endParaRPr>
          </a:p>
          <a:p>
            <a:pPr algn="l" eaLnBrk="0" hangingPunct="0">
              <a:spcBef>
                <a:spcPts val="600"/>
              </a:spcBef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Workshop for the representatives of courts organized in May 2017 (</a:t>
            </a:r>
            <a:r>
              <a:rPr lang="hr-HR" altLang="el-GR" sz="1400" b="1" dirty="0" err="1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three</a:t>
            </a: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 presentations made):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on the technical part of the implementation of ECLI made by the IT expert of the MoJ</a:t>
            </a:r>
          </a:p>
          <a:p>
            <a:pPr marL="342900" indent="-342900" algn="l" eaLnBrk="0" hangingPunct="0">
              <a:buFont typeface="Wingdings" panose="05000000000000000000" pitchFamily="2" charset="2"/>
              <a:buChar char="§"/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Roboto" pitchFamily="2" charset="0"/>
              </a:rPr>
              <a:t>on the legal part of the implementation of ECLI made by the judges of the SC</a:t>
            </a:r>
          </a:p>
          <a:p>
            <a:pPr algn="l" eaLnBrk="0" hangingPunct="0">
              <a:spcBef>
                <a:spcPts val="600"/>
              </a:spcBef>
            </a:pPr>
            <a:r>
              <a:rPr lang="en-US" altLang="el-GR" sz="1400" b="1" dirty="0">
                <a:solidFill>
                  <a:srgbClr val="4C82AD"/>
                </a:solidFill>
                <a:latin typeface="+mn-lt"/>
                <a:ea typeface="Roboto" pitchFamily="2" charset="0"/>
                <a:cs typeface="Nirmala UI Semilight" panose="020B0402040204020203" pitchFamily="34" charset="0"/>
              </a:rPr>
              <a:t>Presentations disseminated in printed versions and through official e-mails</a:t>
            </a:r>
          </a:p>
        </p:txBody>
      </p:sp>
    </p:spTree>
    <p:extLst>
      <p:ext uri="{BB962C8B-B14F-4D97-AF65-F5344CB8AC3E}">
        <p14:creationId xmlns:p14="http://schemas.microsoft.com/office/powerpoint/2010/main" val="328976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1177</Words>
  <Application>Microsoft Office PowerPoint</Application>
  <PresentationFormat>Diavoorstelling (16:9)</PresentationFormat>
  <Paragraphs>168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Bookman Old Style</vt:lpstr>
      <vt:lpstr>Arial</vt:lpstr>
      <vt:lpstr>Wingdings</vt:lpstr>
      <vt:lpstr>Roboto Slab</vt:lpstr>
      <vt:lpstr>Nirmala UI Semilight</vt:lpstr>
      <vt:lpstr>Calibri</vt:lpstr>
      <vt:lpstr>Roboto</vt:lpstr>
      <vt:lpstr>Roboto Bk</vt:lpstr>
      <vt:lpstr>Default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ODD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marc.opijnen@koop.overheid.nl</cp:lastModifiedBy>
  <cp:revision>180</cp:revision>
  <dcterms:created xsi:type="dcterms:W3CDTF">2012-01-19T22:34:00Z</dcterms:created>
  <dcterms:modified xsi:type="dcterms:W3CDTF">2017-06-19T12:27:08Z</dcterms:modified>
</cp:coreProperties>
</file>